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7"/>
  </p:notesMasterIdLst>
  <p:sldIdLst>
    <p:sldId id="295" r:id="rId2"/>
    <p:sldId id="273" r:id="rId3"/>
    <p:sldId id="274" r:id="rId4"/>
    <p:sldId id="275" r:id="rId5"/>
    <p:sldId id="262" r:id="rId6"/>
    <p:sldId id="264" r:id="rId7"/>
    <p:sldId id="265" r:id="rId8"/>
    <p:sldId id="266" r:id="rId9"/>
    <p:sldId id="267" r:id="rId10"/>
    <p:sldId id="268" r:id="rId11"/>
    <p:sldId id="269" r:id="rId12"/>
    <p:sldId id="276" r:id="rId13"/>
    <p:sldId id="277" r:id="rId14"/>
    <p:sldId id="278"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95" autoAdjust="0"/>
  </p:normalViewPr>
  <p:slideViewPr>
    <p:cSldViewPr>
      <p:cViewPr varScale="1">
        <p:scale>
          <a:sx n="54" d="100"/>
          <a:sy n="54" d="100"/>
        </p:scale>
        <p:origin x="-183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7F759E-B0B3-4BD1-8C94-CA1B9CE29168}" type="datetimeFigureOut">
              <a:rPr lang="en-US" smtClean="0"/>
              <a:t>3/4/2023</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4D225-3768-4B3A-9332-75E84767F2AF}" type="slidenum">
              <a:rPr lang="en-US" smtClean="0"/>
              <a:t>‹#›</a:t>
            </a:fld>
            <a:endParaRPr lang="en-US"/>
          </a:p>
        </p:txBody>
      </p:sp>
    </p:spTree>
    <p:extLst>
      <p:ext uri="{BB962C8B-B14F-4D97-AF65-F5344CB8AC3E}">
        <p14:creationId xmlns:p14="http://schemas.microsoft.com/office/powerpoint/2010/main" val="201544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pPr/>
              <a:t>3/4/2023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pPr/>
              <a:t>3/4/2023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pPr/>
              <a:t>3/4/2023</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pPr/>
              <a:t>3/4/2023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pPr/>
              <a:t>3/4/2023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pPr/>
              <a:t>3/4/2023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pPr/>
              <a:t>3/4/2023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01887"/>
            <a:ext cx="8458200" cy="1408113"/>
          </a:xfrm>
        </p:spPr>
        <p:txBody>
          <a:bodyPr>
            <a:normAutofit/>
          </a:bodyPr>
          <a:lstStyle/>
          <a:p>
            <a:r>
              <a:rPr lang="tr-TR" dirty="0" smtClean="0"/>
              <a:t>DAVRANIŞSAL MÜDAHALELER II</a:t>
            </a:r>
            <a:endParaRPr lang="tr-TR" dirty="0"/>
          </a:p>
        </p:txBody>
      </p:sp>
    </p:spTree>
    <p:extLst>
      <p:ext uri="{BB962C8B-B14F-4D97-AF65-F5344CB8AC3E}">
        <p14:creationId xmlns:p14="http://schemas.microsoft.com/office/powerpoint/2010/main" val="2756091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Modelli Sunum Çalışmalarında Dikkat Edilecekler - I</a:t>
            </a:r>
            <a:endParaRPr lang="en-US" dirty="0"/>
          </a:p>
        </p:txBody>
      </p:sp>
      <p:sp>
        <p:nvSpPr>
          <p:cNvPr id="3" name="İçerik Yer Tutucusu 2"/>
          <p:cNvSpPr>
            <a:spLocks noGrp="1"/>
          </p:cNvSpPr>
          <p:nvPr>
            <p:ph idx="1"/>
          </p:nvPr>
        </p:nvSpPr>
        <p:spPr>
          <a:xfrm>
            <a:off x="457200" y="2362200"/>
            <a:ext cx="8229600" cy="4212336"/>
          </a:xfrm>
        </p:spPr>
        <p:txBody>
          <a:bodyPr>
            <a:normAutofit lnSpcReduction="10000"/>
          </a:bodyPr>
          <a:lstStyle/>
          <a:p>
            <a:r>
              <a:rPr lang="tr-TR" dirty="0" smtClean="0"/>
              <a:t>Modelin danışanın dikkatini çekecek şekilde sunulması,</a:t>
            </a:r>
          </a:p>
          <a:p>
            <a:r>
              <a:rPr lang="tr-TR" dirty="0" smtClean="0"/>
              <a:t>Modellemenin danışanı için yönlendirici bilgileri ve ipuçlarını içermesi,</a:t>
            </a:r>
          </a:p>
          <a:p>
            <a:r>
              <a:rPr lang="tr-TR" dirty="0" smtClean="0"/>
              <a:t>Modelleme hakkında önceden bilgi verilmesi ve danışanın dikkatinin çekilmesi,</a:t>
            </a:r>
          </a:p>
          <a:p>
            <a:r>
              <a:rPr lang="tr-TR" dirty="0" smtClean="0"/>
              <a:t>Modellemenin kullanılma gerekçesi danışana aktartılmalı,</a:t>
            </a:r>
          </a:p>
          <a:p>
            <a:r>
              <a:rPr lang="tr-TR" dirty="0" smtClean="0"/>
              <a:t>Modellenecek senaryo ve tepkiler danışanın sunum esnasında yaşayabileceği stresi azaltmalı,</a:t>
            </a:r>
          </a:p>
        </p:txBody>
      </p:sp>
    </p:spTree>
    <p:extLst>
      <p:ext uri="{BB962C8B-B14F-4D97-AF65-F5344CB8AC3E}">
        <p14:creationId xmlns:p14="http://schemas.microsoft.com/office/powerpoint/2010/main" val="251710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Modelli Sunum Çalışmalarında Dikkat Edilecekler - II</a:t>
            </a:r>
            <a:endParaRPr lang="en-US" dirty="0"/>
          </a:p>
        </p:txBody>
      </p:sp>
      <p:sp>
        <p:nvSpPr>
          <p:cNvPr id="3" name="İçerik Yer Tutucusu 2"/>
          <p:cNvSpPr>
            <a:spLocks noGrp="1"/>
          </p:cNvSpPr>
          <p:nvPr>
            <p:ph idx="1"/>
          </p:nvPr>
        </p:nvSpPr>
        <p:spPr>
          <a:xfrm>
            <a:off x="457200" y="2362200"/>
            <a:ext cx="8229600" cy="4212336"/>
          </a:xfrm>
        </p:spPr>
        <p:txBody>
          <a:bodyPr>
            <a:normAutofit fontScale="85000" lnSpcReduction="10000"/>
          </a:bodyPr>
          <a:lstStyle/>
          <a:p>
            <a:r>
              <a:rPr lang="tr-TR" dirty="0" smtClean="0"/>
              <a:t>Karmaşık davranış örüntüleri daha küçük parçalara ayrılmalı ve daha küçük, daha kolay anlaşılır diziler halinde sunulmalı,</a:t>
            </a:r>
          </a:p>
          <a:p>
            <a:r>
              <a:rPr lang="tr-TR" dirty="0" smtClean="0"/>
              <a:t>Modellenen davranışın önemli özelliklerinin yanı sıra modelin performansında baskın olan genel ilke ve kuralların modele veya anlatıcıya yorum yaptırılması,</a:t>
            </a:r>
          </a:p>
          <a:p>
            <a:r>
              <a:rPr lang="tr-TR" dirty="0" smtClean="0"/>
              <a:t>Amaç davranışın ya da etkinliğin alıştırmasının yaptırılması,</a:t>
            </a:r>
          </a:p>
          <a:p>
            <a:r>
              <a:rPr lang="tr-TR" dirty="0" smtClean="0"/>
              <a:t>Danışan bir etkinliği ya da davranışı sergilemekte güçlük yaşarsa, psikolojik danışmanın yön gösterici olması veya koçluk yapması başarılı performansı kolaylaştırabilir. </a:t>
            </a:r>
            <a:endParaRPr lang="en-US" dirty="0"/>
          </a:p>
        </p:txBody>
      </p:sp>
    </p:spTree>
    <p:extLst>
      <p:ext uri="{BB962C8B-B14F-4D97-AF65-F5344CB8AC3E}">
        <p14:creationId xmlns:p14="http://schemas.microsoft.com/office/powerpoint/2010/main" val="839473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Modellerin İstenen Özellikleri</a:t>
            </a:r>
            <a:endParaRPr lang="en-US" dirty="0"/>
          </a:p>
        </p:txBody>
      </p:sp>
      <p:sp>
        <p:nvSpPr>
          <p:cNvPr id="3" name="İçerik Yer Tutucusu 2"/>
          <p:cNvSpPr>
            <a:spLocks noGrp="1"/>
          </p:cNvSpPr>
          <p:nvPr>
            <p:ph idx="1"/>
          </p:nvPr>
        </p:nvSpPr>
        <p:spPr/>
        <p:txBody>
          <a:bodyPr>
            <a:normAutofit lnSpcReduction="10000"/>
          </a:bodyPr>
          <a:lstStyle/>
          <a:p>
            <a:r>
              <a:rPr lang="tr-TR" dirty="0" smtClean="0"/>
              <a:t>Danışanlar kendilerine benzer buldukları kişilerden daha kolay öğrenme eğilimindedir.</a:t>
            </a:r>
          </a:p>
          <a:p>
            <a:r>
              <a:rPr lang="tr-TR" dirty="0" smtClean="0"/>
              <a:t>Model ve danışan arasında benzerlik </a:t>
            </a:r>
            <a:r>
              <a:rPr lang="tr-TR" dirty="0" err="1" smtClean="0"/>
              <a:t>buunması</a:t>
            </a:r>
            <a:r>
              <a:rPr lang="tr-TR" dirty="0" smtClean="0"/>
              <a:t> gösterilen davranışların hem uygun hem de erişilebilir olduğu konusunda danışanlara güvence verir.</a:t>
            </a:r>
          </a:p>
          <a:p>
            <a:r>
              <a:rPr lang="tr-TR" dirty="0" smtClean="0"/>
              <a:t>Model olma danışan tarafından arzu edilen değişimlere katkıda bulunamazsa, seçilen model(</a:t>
            </a:r>
            <a:r>
              <a:rPr lang="tr-TR" dirty="0" err="1" smtClean="0"/>
              <a:t>ler</a:t>
            </a:r>
            <a:r>
              <a:rPr lang="tr-TR" dirty="0" smtClean="0"/>
              <a:t>)in ve modelli sunumun sayısı ve niteliğini yeniden değerlendirin.</a:t>
            </a:r>
            <a:endParaRPr lang="en-US" dirty="0"/>
          </a:p>
        </p:txBody>
      </p:sp>
    </p:spTree>
    <p:extLst>
      <p:ext uri="{BB962C8B-B14F-4D97-AF65-F5344CB8AC3E}">
        <p14:creationId xmlns:p14="http://schemas.microsoft.com/office/powerpoint/2010/main" val="2325758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Rol Oynama ve Davranışın Prova Edilmesi</a:t>
            </a:r>
            <a:endParaRPr lang="en-US" dirty="0"/>
          </a:p>
        </p:txBody>
      </p:sp>
      <p:sp>
        <p:nvSpPr>
          <p:cNvPr id="3" name="İçerik Yer Tutucusu 2"/>
          <p:cNvSpPr>
            <a:spLocks noGrp="1"/>
          </p:cNvSpPr>
          <p:nvPr>
            <p:ph idx="1"/>
          </p:nvPr>
        </p:nvSpPr>
        <p:spPr>
          <a:xfrm>
            <a:off x="457200" y="2514600"/>
            <a:ext cx="8229600" cy="4059936"/>
          </a:xfrm>
        </p:spPr>
        <p:txBody>
          <a:bodyPr>
            <a:normAutofit lnSpcReduction="10000"/>
          </a:bodyPr>
          <a:lstStyle/>
          <a:p>
            <a:r>
              <a:rPr lang="tr-TR" dirty="0" smtClean="0"/>
              <a:t>Rol oynama ve davranış provası kaynağını;</a:t>
            </a:r>
          </a:p>
          <a:p>
            <a:pPr lvl="1"/>
            <a:r>
              <a:rPr lang="tr-TR" dirty="0" err="1" smtClean="0"/>
              <a:t>Salter’in</a:t>
            </a:r>
            <a:r>
              <a:rPr lang="tr-TR" dirty="0" smtClean="0"/>
              <a:t> koşullu refleks terapisi (1949)</a:t>
            </a:r>
          </a:p>
          <a:p>
            <a:pPr lvl="1"/>
            <a:r>
              <a:rPr lang="tr-TR" dirty="0" err="1" smtClean="0"/>
              <a:t>Moreno’nun</a:t>
            </a:r>
            <a:r>
              <a:rPr lang="tr-TR" dirty="0" smtClean="0"/>
              <a:t> </a:t>
            </a:r>
            <a:r>
              <a:rPr lang="tr-TR" dirty="0" err="1" smtClean="0"/>
              <a:t>psikodrama</a:t>
            </a:r>
            <a:r>
              <a:rPr lang="tr-TR" dirty="0" smtClean="0"/>
              <a:t> tekniği (1946)</a:t>
            </a:r>
          </a:p>
          <a:p>
            <a:pPr lvl="1"/>
            <a:r>
              <a:rPr lang="tr-TR" dirty="0" err="1" smtClean="0"/>
              <a:t>Kelly’nin</a:t>
            </a:r>
            <a:r>
              <a:rPr lang="tr-TR" dirty="0" smtClean="0"/>
              <a:t> sabit rol </a:t>
            </a:r>
            <a:r>
              <a:rPr lang="tr-TR" dirty="0" err="1" smtClean="0"/>
              <a:t>terapisiden</a:t>
            </a:r>
            <a:r>
              <a:rPr lang="tr-TR" dirty="0" smtClean="0"/>
              <a:t> (1955) </a:t>
            </a:r>
            <a:r>
              <a:rPr lang="tr-TR" dirty="0" smtClean="0">
                <a:solidFill>
                  <a:schemeClr val="tx1"/>
                </a:solidFill>
              </a:rPr>
              <a:t>almaktadır.</a:t>
            </a:r>
          </a:p>
          <a:p>
            <a:r>
              <a:rPr lang="tr-TR" i="1" dirty="0" smtClean="0"/>
              <a:t>Dinamik terapilerde</a:t>
            </a:r>
            <a:r>
              <a:rPr lang="tr-TR" dirty="0" smtClean="0"/>
              <a:t> duygusal boşalmayı, </a:t>
            </a:r>
            <a:r>
              <a:rPr lang="tr-TR" i="1" dirty="0" err="1" smtClean="0"/>
              <a:t>içgörü</a:t>
            </a:r>
            <a:r>
              <a:rPr lang="tr-TR" i="1" dirty="0" smtClean="0"/>
              <a:t> terapilerinde</a:t>
            </a:r>
            <a:r>
              <a:rPr lang="tr-TR" dirty="0" smtClean="0"/>
              <a:t> tutum değişikliği, </a:t>
            </a:r>
            <a:r>
              <a:rPr lang="tr-TR" i="1" dirty="0" err="1" smtClean="0"/>
              <a:t>gestalt</a:t>
            </a:r>
            <a:r>
              <a:rPr lang="tr-TR" i="1" dirty="0" smtClean="0"/>
              <a:t> terapide</a:t>
            </a:r>
            <a:r>
              <a:rPr lang="tr-TR" dirty="0" smtClean="0"/>
              <a:t> çatışmaların çözülmesini ve artmış bir kişisel farkındalığı teşvik etme, </a:t>
            </a:r>
            <a:r>
              <a:rPr lang="tr-TR" i="1" dirty="0" smtClean="0"/>
              <a:t>davranışçı terapide</a:t>
            </a:r>
            <a:r>
              <a:rPr lang="tr-TR" dirty="0" smtClean="0"/>
              <a:t> ise davranış değişikliklerini kolaylaştırma yöntemi olarak kullanılır. </a:t>
            </a:r>
            <a:endParaRPr lang="en-US" dirty="0">
              <a:solidFill>
                <a:schemeClr val="tx1"/>
              </a:solidFill>
            </a:endParaRPr>
          </a:p>
        </p:txBody>
      </p:sp>
    </p:spTree>
    <p:extLst>
      <p:ext uri="{BB962C8B-B14F-4D97-AF65-F5344CB8AC3E}">
        <p14:creationId xmlns:p14="http://schemas.microsoft.com/office/powerpoint/2010/main" val="1065661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Rol Oynama ve Davranışın Prova Edilmesi Müdahalelerindeki Ortak Unsurlar</a:t>
            </a:r>
            <a:endParaRPr lang="en-US" sz="3200" dirty="0"/>
          </a:p>
        </p:txBody>
      </p:sp>
      <p:sp>
        <p:nvSpPr>
          <p:cNvPr id="3" name="İçerik Yer Tutucusu 2"/>
          <p:cNvSpPr>
            <a:spLocks noGrp="1"/>
          </p:cNvSpPr>
          <p:nvPr>
            <p:ph idx="1"/>
          </p:nvPr>
        </p:nvSpPr>
        <p:spPr>
          <a:xfrm>
            <a:off x="457200" y="2362200"/>
            <a:ext cx="8229600" cy="4212336"/>
          </a:xfrm>
        </p:spPr>
        <p:txBody>
          <a:bodyPr/>
          <a:lstStyle/>
          <a:p>
            <a:r>
              <a:rPr lang="tr-TR" dirty="0" smtClean="0"/>
              <a:t>Danışanın kendisini, başka bir kişiyi, bir olayı ya da bir grup davranışı yeniden sahnelemesi</a:t>
            </a:r>
          </a:p>
          <a:p>
            <a:r>
              <a:rPr lang="tr-TR" dirty="0" smtClean="0"/>
              <a:t>Şimdi ve </a:t>
            </a:r>
            <a:r>
              <a:rPr lang="tr-TR" dirty="0" err="1" smtClean="0"/>
              <a:t>buradalıktan</a:t>
            </a:r>
            <a:r>
              <a:rPr lang="tr-TR" dirty="0" smtClean="0"/>
              <a:t> yararlanılması</a:t>
            </a:r>
          </a:p>
          <a:p>
            <a:r>
              <a:rPr lang="tr-TR" dirty="0" smtClean="0"/>
              <a:t>Kolay sahnelerden zor sahnelere doğru kademeli ilerleyiş</a:t>
            </a:r>
          </a:p>
          <a:p>
            <a:r>
              <a:rPr lang="tr-TR" dirty="0" smtClean="0"/>
              <a:t>Psikolojik danışman ve/veya diğer yardımcı kişilerin danışana dönüt vermesi</a:t>
            </a:r>
          </a:p>
          <a:p>
            <a:pPr marL="109728" indent="0">
              <a:buNone/>
            </a:pPr>
            <a:endParaRPr lang="tr-TR" dirty="0"/>
          </a:p>
          <a:p>
            <a:pPr marL="109728" indent="0">
              <a:buNone/>
            </a:pPr>
            <a:r>
              <a:rPr lang="tr-TR" dirty="0">
                <a:solidFill>
                  <a:srgbClr val="FF0000"/>
                </a:solidFill>
              </a:rPr>
              <a:t>Video: 0:22:13 Rol Oynama</a:t>
            </a:r>
          </a:p>
          <a:p>
            <a:pPr marL="109728" indent="0">
              <a:buNone/>
            </a:pPr>
            <a:endParaRPr lang="en-US" dirty="0"/>
          </a:p>
        </p:txBody>
      </p:sp>
    </p:spTree>
    <p:extLst>
      <p:ext uri="{BB962C8B-B14F-4D97-AF65-F5344CB8AC3E}">
        <p14:creationId xmlns:p14="http://schemas.microsoft.com/office/powerpoint/2010/main" val="515315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Davranış Değiştirme Yöntemi Olarak Rol Oynama</a:t>
            </a:r>
            <a:endParaRPr lang="en-US" dirty="0"/>
          </a:p>
        </p:txBody>
      </p:sp>
      <p:sp>
        <p:nvSpPr>
          <p:cNvPr id="3" name="İçerik Yer Tutucusu 2"/>
          <p:cNvSpPr>
            <a:spLocks noGrp="1"/>
          </p:cNvSpPr>
          <p:nvPr>
            <p:ph idx="1"/>
          </p:nvPr>
        </p:nvSpPr>
        <p:spPr/>
        <p:txBody>
          <a:bodyPr>
            <a:normAutofit fontScale="92500" lnSpcReduction="10000"/>
          </a:bodyPr>
          <a:lstStyle/>
          <a:p>
            <a:r>
              <a:rPr lang="tr-TR" dirty="0" smtClean="0"/>
              <a:t>Davranışsal provalar yeni beceriler edinmede ya da zorlayıcı/kaygıyı tetikleyici durumlarla daha etkin baş etmede etkili davranışlar sergilemeye yardımcı olmak için kullanılır. Üç durumda kullanılır:</a:t>
            </a:r>
          </a:p>
          <a:p>
            <a:pPr lvl="1"/>
            <a:r>
              <a:rPr lang="tr-TR" dirty="0" smtClean="0"/>
              <a:t>Bir durumla baş etmek için gerekli becerilerin öğrenilmesi (Davranışın edinilmesi)</a:t>
            </a:r>
          </a:p>
          <a:p>
            <a:pPr lvl="1"/>
            <a:r>
              <a:rPr lang="tr-TR" dirty="0" smtClean="0"/>
              <a:t>Becerilerin uygun yer ve zamanda kullanılmasının öğrenilmesi (Davranışın kolaylaştırılması)</a:t>
            </a:r>
          </a:p>
          <a:p>
            <a:pPr lvl="1"/>
            <a:r>
              <a:rPr lang="tr-TR" dirty="0" smtClean="0"/>
              <a:t>Becerilerin kullanımını engelleyen kaygının azaltılmasının öğrenilmesi (Davranışın önündeki engelin kaldırılması)</a:t>
            </a:r>
          </a:p>
          <a:p>
            <a:pPr lvl="1"/>
            <a:endParaRPr lang="en-US" dirty="0"/>
          </a:p>
        </p:txBody>
      </p:sp>
    </p:spTree>
    <p:extLst>
      <p:ext uri="{BB962C8B-B14F-4D97-AF65-F5344CB8AC3E}">
        <p14:creationId xmlns:p14="http://schemas.microsoft.com/office/powerpoint/2010/main" val="855595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Gözünde Canlandırma</a:t>
            </a:r>
            <a:endParaRPr lang="en-US" dirty="0"/>
          </a:p>
        </p:txBody>
      </p:sp>
      <p:sp>
        <p:nvSpPr>
          <p:cNvPr id="3" name="İçerik Yer Tutucusu 2"/>
          <p:cNvSpPr>
            <a:spLocks noGrp="1"/>
          </p:cNvSpPr>
          <p:nvPr>
            <p:ph idx="1"/>
          </p:nvPr>
        </p:nvSpPr>
        <p:spPr/>
        <p:txBody>
          <a:bodyPr>
            <a:normAutofit lnSpcReduction="10000"/>
          </a:bodyPr>
          <a:lstStyle/>
          <a:p>
            <a:r>
              <a:rPr lang="tr-TR" dirty="0" smtClean="0"/>
              <a:t>Yüzücünün atlayışını gözünde canlandırması</a:t>
            </a:r>
          </a:p>
          <a:p>
            <a:r>
              <a:rPr lang="tr-TR" dirty="0" smtClean="0"/>
              <a:t>Bu beceri, psikolojik danışmanlar tarafından danışanlara henüz aramakta oldukları bir davranış esnasında ne yapacaklarını göz önünde canlandırmayı ya da hayal etmeyi göstermekte kullanılmaktadır.</a:t>
            </a:r>
          </a:p>
          <a:p>
            <a:r>
              <a:rPr lang="tr-TR" dirty="0" smtClean="0"/>
              <a:t>Danışan gözünde canlandırma sürecinde psikolojik danışman yanında yokken bunu yapmayı öğrenebileceği şekilde yön vermek önemli bir davranışsal beceridir.</a:t>
            </a:r>
            <a:endParaRPr lang="en-US" dirty="0"/>
          </a:p>
        </p:txBody>
      </p:sp>
    </p:spTree>
    <p:extLst>
      <p:ext uri="{BB962C8B-B14F-4D97-AF65-F5344CB8AC3E}">
        <p14:creationId xmlns:p14="http://schemas.microsoft.com/office/powerpoint/2010/main" val="2762337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 Yapma</a:t>
            </a:r>
            <a:endParaRPr lang="en-US" dirty="0"/>
          </a:p>
        </p:txBody>
      </p:sp>
      <p:sp>
        <p:nvSpPr>
          <p:cNvPr id="3" name="İçerik Yer Tutucusu 2"/>
          <p:cNvSpPr>
            <a:spLocks noGrp="1"/>
          </p:cNvSpPr>
          <p:nvPr>
            <p:ph idx="1"/>
          </p:nvPr>
        </p:nvSpPr>
        <p:spPr/>
        <p:txBody>
          <a:bodyPr/>
          <a:lstStyle/>
          <a:p>
            <a:r>
              <a:rPr lang="tr-TR" dirty="0" smtClean="0"/>
              <a:t>Danışanın davranışsal taahhüdünü alma</a:t>
            </a:r>
          </a:p>
          <a:p>
            <a:r>
              <a:rPr lang="tr-TR" dirty="0" smtClean="0"/>
              <a:t>Eğer davranışsal bir sözleşme söz konusu ise bu göreve daha sıkı sıkıya bağlanmak insan doğasının bir özelliğidir.</a:t>
            </a:r>
          </a:p>
          <a:p>
            <a:r>
              <a:rPr lang="tr-TR" dirty="0" smtClean="0"/>
              <a:t>Danışanın kendisiyle sözleşmesi: Diyet programı örneği</a:t>
            </a:r>
          </a:p>
          <a:p>
            <a:r>
              <a:rPr lang="tr-TR" dirty="0" smtClean="0"/>
              <a:t>Sözleşmenin yasal hiçbir hükmü yoktur ancak psikolojik bir bağlayıcılık oluşturur.</a:t>
            </a:r>
            <a:endParaRPr lang="en-US" dirty="0"/>
          </a:p>
        </p:txBody>
      </p:sp>
    </p:spTree>
    <p:extLst>
      <p:ext uri="{BB962C8B-B14F-4D97-AF65-F5344CB8AC3E}">
        <p14:creationId xmlns:p14="http://schemas.microsoft.com/office/powerpoint/2010/main" val="734866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Destekleme ve Pekiştirme</a:t>
            </a:r>
            <a:endParaRPr lang="en-US" dirty="0"/>
          </a:p>
        </p:txBody>
      </p:sp>
      <p:sp>
        <p:nvSpPr>
          <p:cNvPr id="3" name="İçerik Yer Tutucusu 2"/>
          <p:cNvSpPr>
            <a:spLocks noGrp="1"/>
          </p:cNvSpPr>
          <p:nvPr>
            <p:ph idx="1"/>
          </p:nvPr>
        </p:nvSpPr>
        <p:spPr/>
        <p:txBody>
          <a:bodyPr/>
          <a:lstStyle/>
          <a:p>
            <a:r>
              <a:rPr lang="tr-TR" dirty="0" smtClean="0"/>
              <a:t>«Bunu yapabilirsin.»</a:t>
            </a:r>
          </a:p>
          <a:p>
            <a:r>
              <a:rPr lang="tr-TR" dirty="0" smtClean="0"/>
              <a:t>«Bu önemli bir çabaydı.»</a:t>
            </a:r>
          </a:p>
          <a:p>
            <a:r>
              <a:rPr lang="tr-TR" dirty="0" smtClean="0"/>
              <a:t>Danışana performansı hakkında dönüt vermek</a:t>
            </a:r>
            <a:endParaRPr lang="en-US" dirty="0"/>
          </a:p>
        </p:txBody>
      </p:sp>
    </p:spTree>
    <p:extLst>
      <p:ext uri="{BB962C8B-B14F-4D97-AF65-F5344CB8AC3E}">
        <p14:creationId xmlns:p14="http://schemas.microsoft.com/office/powerpoint/2010/main" val="30620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Davranışsal Müdahaleler</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Sosyal model olma</a:t>
            </a:r>
          </a:p>
          <a:p>
            <a:r>
              <a:rPr lang="tr-TR" dirty="0" smtClean="0"/>
              <a:t>Eş zamanlı gerçek model olma</a:t>
            </a:r>
          </a:p>
          <a:p>
            <a:r>
              <a:rPr lang="tr-TR" dirty="0" smtClean="0"/>
              <a:t>Sembolik model olma</a:t>
            </a:r>
          </a:p>
          <a:p>
            <a:r>
              <a:rPr lang="tr-TR" dirty="0" smtClean="0"/>
              <a:t>Örtük model olma</a:t>
            </a:r>
          </a:p>
          <a:p>
            <a:r>
              <a:rPr lang="tr-TR" dirty="0" smtClean="0"/>
              <a:t>Rol oynama ve davranışın prova edilmesi</a:t>
            </a:r>
          </a:p>
          <a:p>
            <a:r>
              <a:rPr lang="tr-TR" dirty="0" smtClean="0"/>
              <a:t>Kaygı azaltma</a:t>
            </a:r>
          </a:p>
          <a:p>
            <a:pPr lvl="1"/>
            <a:r>
              <a:rPr lang="tr-TR" dirty="0" smtClean="0"/>
              <a:t>Gevşeme eğitimi</a:t>
            </a:r>
          </a:p>
          <a:p>
            <a:pPr lvl="1"/>
            <a:r>
              <a:rPr lang="tr-TR" dirty="0" smtClean="0"/>
              <a:t>Sistematik duyarsızlaştırma</a:t>
            </a:r>
          </a:p>
          <a:p>
            <a:pPr lvl="2"/>
            <a:r>
              <a:rPr lang="tr-TR" dirty="0"/>
              <a:t>Hiyerarşi oluşturma</a:t>
            </a:r>
          </a:p>
          <a:p>
            <a:r>
              <a:rPr lang="tr-TR" dirty="0" smtClean="0"/>
              <a:t>Kendini yönetme</a:t>
            </a:r>
          </a:p>
          <a:p>
            <a:pPr lvl="1"/>
            <a:r>
              <a:rPr lang="tr-TR" dirty="0" smtClean="0"/>
              <a:t>Kendini ayarlama (self-</a:t>
            </a:r>
            <a:r>
              <a:rPr lang="tr-TR" dirty="0" err="1" smtClean="0"/>
              <a:t>monitoring</a:t>
            </a:r>
            <a:r>
              <a:rPr lang="tr-TR" dirty="0" smtClean="0"/>
              <a:t>)</a:t>
            </a:r>
          </a:p>
          <a:p>
            <a:pPr lvl="1"/>
            <a:r>
              <a:rPr lang="tr-TR" dirty="0" smtClean="0"/>
              <a:t>Kendini ödüllendirme (self-</a:t>
            </a:r>
            <a:r>
              <a:rPr lang="tr-TR" dirty="0" err="1" smtClean="0"/>
              <a:t>reward</a:t>
            </a:r>
            <a:r>
              <a:rPr lang="tr-TR" dirty="0" smtClean="0"/>
              <a:t>)</a:t>
            </a:r>
          </a:p>
          <a:p>
            <a:pPr lvl="1"/>
            <a:r>
              <a:rPr lang="tr-TR" dirty="0" smtClean="0"/>
              <a:t>Kişinin kendisiyle sözleşme yapması</a:t>
            </a:r>
            <a:endParaRPr lang="tr-TR" dirty="0"/>
          </a:p>
        </p:txBody>
      </p:sp>
    </p:spTree>
    <p:extLst>
      <p:ext uri="{BB962C8B-B14F-4D97-AF65-F5344CB8AC3E}">
        <p14:creationId xmlns:p14="http://schemas.microsoft.com/office/powerpoint/2010/main" val="313549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Model Olma</a:t>
            </a:r>
            <a:endParaRPr lang="en-US" dirty="0"/>
          </a:p>
        </p:txBody>
      </p:sp>
      <p:sp>
        <p:nvSpPr>
          <p:cNvPr id="3" name="İçerik Yer Tutucusu 2"/>
          <p:cNvSpPr>
            <a:spLocks noGrp="1"/>
          </p:cNvSpPr>
          <p:nvPr>
            <p:ph idx="1"/>
          </p:nvPr>
        </p:nvSpPr>
        <p:spPr/>
        <p:txBody>
          <a:bodyPr>
            <a:normAutofit fontScale="92500" lnSpcReduction="10000"/>
          </a:bodyPr>
          <a:lstStyle/>
          <a:p>
            <a:r>
              <a:rPr lang="tr-TR" dirty="0" err="1" smtClean="0"/>
              <a:t>Bandura</a:t>
            </a:r>
            <a:r>
              <a:rPr lang="tr-TR" dirty="0" smtClean="0"/>
              <a:t> (1977)</a:t>
            </a:r>
          </a:p>
          <a:p>
            <a:r>
              <a:rPr lang="tr-TR" u="sng" dirty="0" smtClean="0"/>
              <a:t>Üç yaklaşım:</a:t>
            </a:r>
            <a:r>
              <a:rPr lang="tr-TR" dirty="0" smtClean="0"/>
              <a:t> Açık model, sembolik model ve örtük model</a:t>
            </a:r>
          </a:p>
          <a:p>
            <a:pPr lvl="1"/>
            <a:r>
              <a:rPr lang="tr-TR" b="1" dirty="0" smtClean="0"/>
              <a:t>Açık Model:</a:t>
            </a:r>
            <a:r>
              <a:rPr lang="tr-TR" dirty="0" smtClean="0"/>
              <a:t> Gerçek ya da görüntülü ve sesli bir model. Kaydedilmiş olabilir. Modelin gözlemlenmesi ve taklit edilmesi söz konusu.</a:t>
            </a:r>
          </a:p>
          <a:p>
            <a:pPr lvl="1"/>
            <a:r>
              <a:rPr lang="tr-TR" b="1" dirty="0" smtClean="0"/>
              <a:t>Sembolik Model:</a:t>
            </a:r>
            <a:r>
              <a:rPr lang="tr-TR" dirty="0" smtClean="0"/>
              <a:t> Animasyon ürünü çizgi karakterler ya da fantezi karakterleri, öyküleri ya da yansıları olabilir (</a:t>
            </a:r>
            <a:r>
              <a:rPr lang="tr-TR" dirty="0" err="1" smtClean="0"/>
              <a:t>örn</a:t>
            </a:r>
            <a:r>
              <a:rPr lang="tr-TR" dirty="0" smtClean="0"/>
              <a:t>. bilgisayar eğitim programları).</a:t>
            </a:r>
          </a:p>
          <a:p>
            <a:pPr lvl="1"/>
            <a:r>
              <a:rPr lang="tr-TR" b="1" dirty="0" smtClean="0"/>
              <a:t>Örtük Model: </a:t>
            </a:r>
            <a:r>
              <a:rPr lang="tr-TR" dirty="0" smtClean="0"/>
              <a:t>Hayal gücünden yararlanılır. Rolün göz önünde canlandırılması.</a:t>
            </a:r>
          </a:p>
        </p:txBody>
      </p:sp>
    </p:spTree>
    <p:extLst>
      <p:ext uri="{BB962C8B-B14F-4D97-AF65-F5344CB8AC3E}">
        <p14:creationId xmlns:p14="http://schemas.microsoft.com/office/powerpoint/2010/main" val="1961505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Eş Zamanlı Gerçek Model Olma (Live </a:t>
            </a:r>
            <a:r>
              <a:rPr lang="tr-TR" dirty="0" err="1" smtClean="0"/>
              <a:t>Invivo</a:t>
            </a:r>
            <a:r>
              <a:rPr lang="tr-TR" dirty="0" smtClean="0"/>
              <a:t> </a:t>
            </a:r>
            <a:r>
              <a:rPr lang="tr-TR" dirty="0" err="1" smtClean="0"/>
              <a:t>Modeling</a:t>
            </a:r>
            <a:r>
              <a:rPr lang="tr-TR" dirty="0" smtClean="0"/>
              <a:t>)</a:t>
            </a:r>
            <a:endParaRPr lang="en-US" dirty="0"/>
          </a:p>
        </p:txBody>
      </p:sp>
      <p:sp>
        <p:nvSpPr>
          <p:cNvPr id="3" name="İçerik Yer Tutucusu 2"/>
          <p:cNvSpPr>
            <a:spLocks noGrp="1"/>
          </p:cNvSpPr>
          <p:nvPr>
            <p:ph idx="1"/>
          </p:nvPr>
        </p:nvSpPr>
        <p:spPr>
          <a:xfrm>
            <a:off x="457200" y="2286000"/>
            <a:ext cx="8229600" cy="4288536"/>
          </a:xfrm>
        </p:spPr>
        <p:txBody>
          <a:bodyPr>
            <a:normAutofit fontScale="92500" lnSpcReduction="20000"/>
          </a:bodyPr>
          <a:lstStyle/>
          <a:p>
            <a:r>
              <a:rPr lang="tr-TR" dirty="0" smtClean="0"/>
              <a:t>İstenilen davranışsal tepki danışanın mevcut bulunduğu ortamda sergilenmesi istenir. Gerçek modeller arasında psikolojik danışman, sınıftaki bir öğretmen ya da danışanın akranları yer alabilir. Psikolojik danışman genellikle rol oynama etkinliği ile modelli bir gösterim yapar, bu gösterimde psikolojik danışman danışan rolünü oynar ya da davranış sergilenirken kullanabileceği farklı bir yöntem gösterir.</a:t>
            </a:r>
          </a:p>
          <a:p>
            <a:r>
              <a:rPr lang="tr-TR" dirty="0" smtClean="0"/>
              <a:t>Örnek durumlar; akran baskısıyla baş etme, kariyer hakkında bilgi edinme yolları</a:t>
            </a:r>
          </a:p>
          <a:p>
            <a:r>
              <a:rPr lang="tr-TR" dirty="0" smtClean="0"/>
              <a:t>Örnek uygulama için sayfa 216-217’ye bakınız.</a:t>
            </a:r>
            <a:endParaRPr lang="en-US" dirty="0"/>
          </a:p>
        </p:txBody>
      </p:sp>
    </p:spTree>
    <p:extLst>
      <p:ext uri="{BB962C8B-B14F-4D97-AF65-F5344CB8AC3E}">
        <p14:creationId xmlns:p14="http://schemas.microsoft.com/office/powerpoint/2010/main" val="201062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Sembolik Model Olma</a:t>
            </a:r>
            <a:endParaRPr lang="en-US" dirty="0"/>
          </a:p>
        </p:txBody>
      </p:sp>
      <p:sp>
        <p:nvSpPr>
          <p:cNvPr id="3" name="İçerik Yer Tutucusu 2"/>
          <p:cNvSpPr>
            <a:spLocks noGrp="1"/>
          </p:cNvSpPr>
          <p:nvPr>
            <p:ph idx="1"/>
          </p:nvPr>
        </p:nvSpPr>
        <p:spPr/>
        <p:txBody>
          <a:bodyPr/>
          <a:lstStyle/>
          <a:p>
            <a:r>
              <a:rPr lang="tr-TR" dirty="0" smtClean="0"/>
              <a:t>Psikolojik danışma sürecinde arzu edilen davranışın anlatıldığı ve sunulduğu video kasetleri sesli kasetler ya da filmler aracılığıyla sembolik modellerin kullanılması</a:t>
            </a:r>
          </a:p>
          <a:p>
            <a:r>
              <a:rPr lang="tr-TR" b="1" dirty="0" smtClean="0">
                <a:solidFill>
                  <a:srgbClr val="0070C0"/>
                </a:solidFill>
              </a:rPr>
              <a:t>Örnek:</a:t>
            </a:r>
            <a:r>
              <a:rPr lang="tr-TR" dirty="0" smtClean="0">
                <a:solidFill>
                  <a:srgbClr val="0070C0"/>
                </a:solidFill>
              </a:rPr>
              <a:t> Çalışma alışkanlıklarını değiştirmek isteyen bir danışan: Danışan etkili çalışma alışkanlıkları ile ilgili bir şeyler okuyabilir, uygun şekilde çalışan kişileri anlatan ya da sesli veya görüntülü bir kaset izleyebilir.  </a:t>
            </a:r>
            <a:endParaRPr lang="en-US" dirty="0">
              <a:solidFill>
                <a:srgbClr val="0070C0"/>
              </a:solidFill>
            </a:endParaRPr>
          </a:p>
        </p:txBody>
      </p:sp>
    </p:spTree>
    <p:extLst>
      <p:ext uri="{BB962C8B-B14F-4D97-AF65-F5344CB8AC3E}">
        <p14:creationId xmlns:p14="http://schemas.microsoft.com/office/powerpoint/2010/main" val="1738352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Örtük Model Olma</a:t>
            </a:r>
            <a:endParaRPr lang="en-US" dirty="0"/>
          </a:p>
        </p:txBody>
      </p:sp>
      <p:sp>
        <p:nvSpPr>
          <p:cNvPr id="3" name="İçerik Yer Tutucusu 2"/>
          <p:cNvSpPr>
            <a:spLocks noGrp="1"/>
          </p:cNvSpPr>
          <p:nvPr>
            <p:ph idx="1"/>
          </p:nvPr>
        </p:nvSpPr>
        <p:spPr/>
        <p:txBody>
          <a:bodyPr>
            <a:normAutofit fontScale="92500" lnSpcReduction="20000"/>
          </a:bodyPr>
          <a:lstStyle/>
          <a:p>
            <a:r>
              <a:rPr lang="tr-TR" dirty="0" smtClean="0"/>
              <a:t>Danışanın arzu edilen davranışın sergilendiği bir sahneyi hayal ettiği bir süreçtir. Hayal edilen bir başkası ya da danışan olabilir.</a:t>
            </a:r>
          </a:p>
          <a:p>
            <a:r>
              <a:rPr lang="tr-TR" dirty="0" smtClean="0"/>
              <a:t>Profesyonel sporcular bu tekniği başarı ile kullanılır.</a:t>
            </a:r>
          </a:p>
          <a:p>
            <a:r>
              <a:rPr lang="tr-TR" dirty="0" smtClean="0"/>
              <a:t>Hayal kurmanın iki amacı vardır: Uygun davranışları odağa getirir ve kişinin benlik kavramında başarılı bir hayal oluşturur.</a:t>
            </a:r>
          </a:p>
          <a:p>
            <a:r>
              <a:rPr lang="tr-TR" u="sng" dirty="0" smtClean="0"/>
              <a:t>Örtük öz modelleme</a:t>
            </a:r>
            <a:r>
              <a:rPr lang="tr-TR" dirty="0" smtClean="0"/>
              <a:t>: Davranış hayalin oluşturduğu örüntüyü takip eder. Danışanın sürece kişisel katılımını başlatma ve ardından arzu edilen davranışı daha da kolaylaştırma potansiyeli bulunmaktadır.</a:t>
            </a:r>
            <a:endParaRPr lang="en-US" dirty="0"/>
          </a:p>
        </p:txBody>
      </p:sp>
    </p:spTree>
    <p:extLst>
      <p:ext uri="{BB962C8B-B14F-4D97-AF65-F5344CB8AC3E}">
        <p14:creationId xmlns:p14="http://schemas.microsoft.com/office/powerpoint/2010/main" val="14343673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727</TotalTime>
  <Words>817</Words>
  <Application>Microsoft Office PowerPoint</Application>
  <PresentationFormat>Ekran Gösterisi (4:3)</PresentationFormat>
  <Paragraphs>79</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Urban</vt:lpstr>
      <vt:lpstr>DAVRANIŞSAL MÜDAHALELER II</vt:lpstr>
      <vt:lpstr>Gözünde Canlandırma</vt:lpstr>
      <vt:lpstr>Sözleşme Yapma</vt:lpstr>
      <vt:lpstr>Destekleme ve Pekiştirme</vt:lpstr>
      <vt:lpstr>Davranışsal Müdahaleler</vt:lpstr>
      <vt:lpstr>Sosyal Model Olma</vt:lpstr>
      <vt:lpstr>Eş Zamanlı Gerçek Model Olma (Live Invivo Modeling)</vt:lpstr>
      <vt:lpstr>Sembolik Model Olma</vt:lpstr>
      <vt:lpstr>Örtük Model Olma</vt:lpstr>
      <vt:lpstr>Modelli Sunum Çalışmalarında Dikkat Edilecekler - I</vt:lpstr>
      <vt:lpstr>Modelli Sunum Çalışmalarında Dikkat Edilecekler - II</vt:lpstr>
      <vt:lpstr>Modellerin İstenen Özellikleri</vt:lpstr>
      <vt:lpstr>Rol Oynama ve Davranışın Prova Edilmesi</vt:lpstr>
      <vt:lpstr>Rol Oynama ve Davranışın Prova Edilmesi Müdahalelerindeki Ortak Unsurlar</vt:lpstr>
      <vt:lpstr>Davranış Değiştirme Yöntemi Olarak Rol Oynama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hatice</cp:lastModifiedBy>
  <cp:revision>111</cp:revision>
  <dcterms:created xsi:type="dcterms:W3CDTF">2011-11-30T00:53:45Z</dcterms:created>
  <dcterms:modified xsi:type="dcterms:W3CDTF">2023-03-04T16:44:21Z</dcterms:modified>
</cp:coreProperties>
</file>